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0"/>
  </p:notesMasterIdLst>
  <p:sldIdLst>
    <p:sldId id="269" r:id="rId2"/>
    <p:sldId id="276" r:id="rId3"/>
    <p:sldId id="277" r:id="rId4"/>
    <p:sldId id="278" r:id="rId5"/>
    <p:sldId id="279" r:id="rId6"/>
    <p:sldId id="286" r:id="rId7"/>
    <p:sldId id="287" r:id="rId8"/>
    <p:sldId id="288" r:id="rId9"/>
  </p:sldIdLst>
  <p:sldSz cx="9144000" cy="5143500" type="screen16x9"/>
  <p:notesSz cx="51435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0"/>
  </p:normalViewPr>
  <p:slideViewPr>
    <p:cSldViewPr snapToGrid="0" snapToObjects="1">
      <p:cViewPr varScale="1">
        <p:scale>
          <a:sx n="87" d="100"/>
          <a:sy n="87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97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7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7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3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9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0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1034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907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5473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23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14184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392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964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9039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14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991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986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104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632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285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037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114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879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exels.com/?utm_source=magicslides.app&amp;utm_medium=present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9CE41E-78FC-D86D-93EF-A1AF6125F32B}"/>
              </a:ext>
            </a:extLst>
          </p:cNvPr>
          <p:cNvSpPr txBox="1"/>
          <p:nvPr/>
        </p:nvSpPr>
        <p:spPr>
          <a:xfrm>
            <a:off x="516835" y="1417588"/>
            <a:ext cx="745841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Pre Ph.D. Course Work </a:t>
            </a:r>
            <a:br>
              <a:rPr lang="en-GB" b="1" dirty="0"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b="1" dirty="0">
                <a:ea typeface="Aptos" panose="020B0004020202020204" pitchFamily="34" charset="0"/>
                <a:cs typeface="Times New Roman" panose="02020603050405020304" pitchFamily="18" charset="0"/>
              </a:rPr>
              <a:t>(Common Compulsory Course – II)</a:t>
            </a:r>
            <a:br>
              <a:rPr lang="en-GB" b="1" dirty="0"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b="1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en-GB" b="1" dirty="0"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Dr Sarita Pandey</a:t>
            </a:r>
            <a:br>
              <a:rPr lang="en-GB" sz="1800" b="1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Assistant Professor of English</a:t>
            </a:r>
            <a:br>
              <a:rPr lang="en-GB" sz="1800" b="1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dirty="0" err="1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Jananayak</a:t>
            </a:r>
            <a:r>
              <a:rPr lang="en-GB" sz="1800" b="1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Chandrashekhar University, Ballia, U.P., India</a:t>
            </a:r>
            <a:br>
              <a:rPr lang="en-US" sz="1800" dirty="0">
                <a:solidFill>
                  <a:srgbClr val="FF000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955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5B973-10E6-E37A-AC25-6167E8871B90}"/>
              </a:ext>
            </a:extLst>
          </p:cNvPr>
          <p:cNvSpPr txBox="1"/>
          <p:nvPr/>
        </p:nvSpPr>
        <p:spPr>
          <a:xfrm>
            <a:off x="1405201" y="227519"/>
            <a:ext cx="5353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u="sng" dirty="0">
                <a:solidFill>
                  <a:schemeClr val="accent5"/>
                </a:solidFill>
              </a:rPr>
              <a:t>Publication Ethics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473725" y="712689"/>
            <a:ext cx="8670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Code of conduct that needs to be followed while publishing the scientific data and scholarly information.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78683B-D3B8-04B0-DDE7-38F1D7CFCCC9}"/>
              </a:ext>
            </a:extLst>
          </p:cNvPr>
          <p:cNvSpPr/>
          <p:nvPr/>
        </p:nvSpPr>
        <p:spPr>
          <a:xfrm>
            <a:off x="2610998" y="1614179"/>
            <a:ext cx="3095739" cy="3396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Publication has two phases</a:t>
            </a:r>
            <a:endParaRPr lang="en-IN" dirty="0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D284FF1B-2094-25D7-3B56-737EAE332FCD}"/>
              </a:ext>
            </a:extLst>
          </p:cNvPr>
          <p:cNvSpPr/>
          <p:nvPr/>
        </p:nvSpPr>
        <p:spPr>
          <a:xfrm>
            <a:off x="4021157" y="1953863"/>
            <a:ext cx="45719" cy="20544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F06831-C577-CA0E-6F33-F8A9BC8A1A6F}"/>
              </a:ext>
            </a:extLst>
          </p:cNvPr>
          <p:cNvCxnSpPr>
            <a:cxnSpLocks/>
          </p:cNvCxnSpPr>
          <p:nvPr/>
        </p:nvCxnSpPr>
        <p:spPr>
          <a:xfrm>
            <a:off x="2610998" y="2159306"/>
            <a:ext cx="3095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6C576A5F-8A42-DDE7-D030-5DFB50968F57}"/>
              </a:ext>
            </a:extLst>
          </p:cNvPr>
          <p:cNvSpPr/>
          <p:nvPr/>
        </p:nvSpPr>
        <p:spPr>
          <a:xfrm>
            <a:off x="2610998" y="2159306"/>
            <a:ext cx="45719" cy="20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2628C84-C37A-8BDC-6469-F3E9BE99D0D8}"/>
              </a:ext>
            </a:extLst>
          </p:cNvPr>
          <p:cNvSpPr/>
          <p:nvPr/>
        </p:nvSpPr>
        <p:spPr>
          <a:xfrm>
            <a:off x="5706737" y="2159306"/>
            <a:ext cx="45719" cy="20543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883C5E-A50E-2ADC-B4F9-3D84F3F4EDE8}"/>
              </a:ext>
            </a:extLst>
          </p:cNvPr>
          <p:cNvSpPr/>
          <p:nvPr/>
        </p:nvSpPr>
        <p:spPr>
          <a:xfrm>
            <a:off x="473724" y="2364744"/>
            <a:ext cx="3789801" cy="3396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preparation of the manuscript</a:t>
            </a:r>
            <a:endParaRPr lang="en-IN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183F1-C3B1-90B9-3634-A75CD0DE68BA}"/>
              </a:ext>
            </a:extLst>
          </p:cNvPr>
          <p:cNvSpPr/>
          <p:nvPr/>
        </p:nvSpPr>
        <p:spPr>
          <a:xfrm>
            <a:off x="5310130" y="2364744"/>
            <a:ext cx="3360146" cy="32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Submission of the manuscript</a:t>
            </a:r>
            <a:endParaRPr lang="en-IN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13F2F95-7F9A-A2EF-1054-B6806F653875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2368625" y="2704426"/>
            <a:ext cx="374575" cy="314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9FE361EA-FD4F-0748-BCE2-9EB59231ED94}"/>
              </a:ext>
            </a:extLst>
          </p:cNvPr>
          <p:cNvSpPr/>
          <p:nvPr/>
        </p:nvSpPr>
        <p:spPr>
          <a:xfrm>
            <a:off x="1590973" y="3025117"/>
            <a:ext cx="2131487" cy="5363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Researchers</a:t>
            </a:r>
            <a:endParaRPr lang="en-IN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7040AA-1F15-0045-D028-088A5ECFB6DA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5819658" y="2691268"/>
            <a:ext cx="1170545" cy="327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80D8A26-C683-1AA1-7A7E-ACFE317064DE}"/>
              </a:ext>
            </a:extLst>
          </p:cNvPr>
          <p:cNvSpPr/>
          <p:nvPr/>
        </p:nvSpPr>
        <p:spPr>
          <a:xfrm>
            <a:off x="4413080" y="3044108"/>
            <a:ext cx="3342786" cy="5363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Publishing work by different journals</a:t>
            </a:r>
            <a:endParaRPr lang="en-IN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6DE8BF-FF72-991D-D82C-EA0DC843209C}"/>
              </a:ext>
            </a:extLst>
          </p:cNvPr>
          <p:cNvCxnSpPr/>
          <p:nvPr/>
        </p:nvCxnSpPr>
        <p:spPr>
          <a:xfrm flipH="1">
            <a:off x="5144877" y="3580482"/>
            <a:ext cx="607579" cy="209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B6FDB7A-8C7E-586A-0622-4F44FBAAB0B2}"/>
              </a:ext>
            </a:extLst>
          </p:cNvPr>
          <p:cNvCxnSpPr/>
          <p:nvPr/>
        </p:nvCxnSpPr>
        <p:spPr>
          <a:xfrm>
            <a:off x="5904483" y="3547189"/>
            <a:ext cx="683044" cy="209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72A35CF-0FB6-A086-47AE-6EBE85C72F40}"/>
              </a:ext>
            </a:extLst>
          </p:cNvPr>
          <p:cNvSpPr/>
          <p:nvPr/>
        </p:nvSpPr>
        <p:spPr>
          <a:xfrm>
            <a:off x="2271125" y="3789802"/>
            <a:ext cx="3039005" cy="5363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Peer review is organized by the journal editor</a:t>
            </a:r>
            <a:endParaRPr lang="en-IN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FB0699-D486-B8B4-806D-0BE355529ED4}"/>
              </a:ext>
            </a:extLst>
          </p:cNvPr>
          <p:cNvSpPr/>
          <p:nvPr/>
        </p:nvSpPr>
        <p:spPr>
          <a:xfrm>
            <a:off x="5469601" y="3789802"/>
            <a:ext cx="3476645" cy="5696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Production process is controlled by the publisher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318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473725" y="712689"/>
            <a:ext cx="86702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srgbClr val="FF0000"/>
                </a:solidFill>
              </a:rPr>
              <a:t>Importance of publication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Built trust in public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scientific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Enhance institution and research reputation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doors to collaboration and funding body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Promotion of ethical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Societal and industrial 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Violation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Plagiarism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Fabrication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Falsification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Inappropriate authorship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908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451691" y="-108323"/>
            <a:ext cx="867027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Violation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Duplicate submission/multiple submission (with minor changes)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Overlapping publication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Salami publication-slicing data from a large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Committee on publication ethics (COPE): international organization OR charitable registered company (UK, 2007) promotes integrity in research and publication practices. Its income is derived exclusively from membership subscription fees from its members- Journals editors, publishers and others affiliated with publishing.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 it handle complaints?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Confidentiality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Investigation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817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451691" y="-108323"/>
            <a:ext cx="867027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COPE’S ROLE IN PROMOTING the quality and integrity of academic research and publications.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Providing guidance and resources on ethical publishing practices, including guidelines on publication ethics, case studies, and e-learning courses.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Supporting peer review to ensure that research is of high quality and meets ethical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Promoting transparency and accountability by encouraging journals and publishers to adopt clear policies on data sharing, authorship, conflicts of interest and other ethical issues.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Encouraging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Advocating for ethical standards in academic publishing by engaging with policymakers, funders, and other stakeholders to promote best practices and raise awareness of ethical issues.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684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320040" y="425207"/>
            <a:ext cx="86702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800" dirty="0">
                <a:solidFill>
                  <a:srgbClr val="FF0000"/>
                </a:solidFill>
              </a:rPr>
              <a:t>Predatory/fraudulent/deceptive/pseudo- Journals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Predatory journals and publishers are entities that prioritize self-interest at the expense of scholarship and are characterized by false or misleading information, deviation from best editorial and publication practices, a lack of transparency, and/or the use of aggressive.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Profit making business</a:t>
            </a:r>
            <a:r>
              <a:rPr lang="en-US" dirty="0"/>
              <a:t> of bogus journals.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They actively asks for manuscripts.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No peer review system, editorial board, often worthless papers,</a:t>
            </a:r>
            <a:r>
              <a:rPr lang="en-US" dirty="0"/>
              <a:t> often huge publication charges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112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320040" y="102379"/>
            <a:ext cx="86702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How to find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single individual is identified as specific journal’s editor with no formal editorial/review board or the same editorial board for more than one journals.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editorial board do not have academic expertise.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insufficient information, hides author’s fees, no proper indexing, The name of journal is unrelated with the journal’s motive.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Poorly maintained websites, dead links, misspellings, grammatical errors, unauthorized use of licensed images.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Republish already published papers.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1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  <p:txBody>
          <a:bodyPr/>
          <a:lstStyle/>
          <a:p>
            <a:endParaRPr lang="en-IN"/>
          </a:p>
        </p:txBody>
      </p:sp>
      <p:sp>
        <p:nvSpPr>
          <p:cNvPr id="8" name="Text 4"/>
          <p:cNvSpPr/>
          <p:nvPr/>
        </p:nvSpPr>
        <p:spPr>
          <a:xfrm>
            <a:off x="3421838" y="117847"/>
            <a:ext cx="5524408" cy="594842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endParaRPr lang="en-US" sz="2800" b="1" dirty="0">
              <a:solidFill>
                <a:srgbClr val="1A6847"/>
              </a:solidFill>
              <a:latin typeface="Outfit" pitchFamily="34" charset="0"/>
              <a:ea typeface="Outfit" pitchFamily="34" charset="-122"/>
              <a:cs typeface="Outfit" pitchFamily="34" charset="-12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 </a:t>
            </a:r>
          </a:p>
        </p:txBody>
      </p:sp>
      <p:sp>
        <p:nvSpPr>
          <p:cNvPr id="9" name="Text 5"/>
          <p:cNvSpPr/>
          <p:nvPr/>
        </p:nvSpPr>
        <p:spPr>
          <a:xfrm>
            <a:off x="3421838" y="784056"/>
            <a:ext cx="4571449" cy="4428024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3798618" y="1614178"/>
            <a:ext cx="4389120" cy="32662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000"/>
              </a:lnSpc>
              <a:buSzPct val="100000"/>
              <a:buChar char="•"/>
            </a:pP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tooltip="Pe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5B5DD-28F2-4311-595A-159D7C038BAA}"/>
              </a:ext>
            </a:extLst>
          </p:cNvPr>
          <p:cNvSpPr txBox="1"/>
          <p:nvPr/>
        </p:nvSpPr>
        <p:spPr>
          <a:xfrm>
            <a:off x="320040" y="102379"/>
            <a:ext cx="867027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How to find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boastful language claiming to be a ‘leading publisher’.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minimal or no copyediting or proofreading of submissions.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Publishes journals that are excessively broad or combine two or more fields in order to attract more articles and gain more venue from author fees.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impact factor.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Guarantee the publication.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No retraction policy, no COPE guidelines. </a:t>
            </a:r>
          </a:p>
        </p:txBody>
      </p:sp>
    </p:spTree>
    <p:extLst>
      <p:ext uri="{BB962C8B-B14F-4D97-AF65-F5344CB8AC3E}">
        <p14:creationId xmlns:p14="http://schemas.microsoft.com/office/powerpoint/2010/main" val="2820945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35327</TotalTime>
  <Words>587</Words>
  <Application>Microsoft Office PowerPoint</Application>
  <PresentationFormat>On-screen Show (16:9)</PresentationFormat>
  <Paragraphs>121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Outfit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sarita dubey</cp:lastModifiedBy>
  <cp:revision>50</cp:revision>
  <dcterms:created xsi:type="dcterms:W3CDTF">2024-09-06T08:15:17Z</dcterms:created>
  <dcterms:modified xsi:type="dcterms:W3CDTF">2024-10-22T08:46:05Z</dcterms:modified>
</cp:coreProperties>
</file>