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10"/>
  </p:notesMasterIdLst>
  <p:sldIdLst>
    <p:sldId id="269" r:id="rId2"/>
    <p:sldId id="276" r:id="rId3"/>
    <p:sldId id="277" r:id="rId4"/>
    <p:sldId id="278" r:id="rId5"/>
    <p:sldId id="279" r:id="rId6"/>
    <p:sldId id="286" r:id="rId7"/>
    <p:sldId id="287" r:id="rId8"/>
    <p:sldId id="288" r:id="rId9"/>
  </p:sldIdLst>
  <p:sldSz cx="9144000" cy="5143500" type="screen16x9"/>
  <p:notesSz cx="51435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10"/>
  </p:normalViewPr>
  <p:slideViewPr>
    <p:cSldViewPr snapToGrid="0" snapToObjects="1">
      <p:cViewPr varScale="1">
        <p:scale>
          <a:sx n="87" d="100"/>
          <a:sy n="87" d="100"/>
        </p:scale>
        <p:origin x="84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9970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278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9720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1689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531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0798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1018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45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41034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49076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35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9954737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12304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314184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43929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896410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200"/>
            <a:ext cx="978557" cy="3938588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200"/>
            <a:ext cx="5295113" cy="39385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190392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4144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19918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5651"/>
            <a:ext cx="6447501" cy="136993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09863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2"/>
            <a:ext cx="3138026" cy="29105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2"/>
            <a:ext cx="3138026" cy="29105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01041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2934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7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2934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96324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22858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80379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3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2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61144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0"/>
            <a:ext cx="644750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200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88793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25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5" r:id="rId15"/>
    <p:sldLayoutId id="2147483666" r:id="rId16"/>
    <p:sldLayoutId id="2147483667" r:id="rId17"/>
  </p:sldLayoutIdLst>
  <p:hf sldNum="0" hdr="0" ftr="0" dt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exels.com/?utm_source=magicslides.app&amp;utm_medium=presentatio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exels.com/?utm_source=magicslides.app&amp;utm_medium=presentatio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exels.com/?utm_source=magicslides.app&amp;utm_medium=presentation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exels.com/?utm_source=magicslides.app&amp;utm_medium=presentation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exels.com/?utm_source=magicslides.app&amp;utm_medium=presentation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exels.com/?utm_source=magicslides.app&amp;utm_medium=presentation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exels.com/?utm_source=magicslides.app&amp;utm_medium=presentation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59CE41E-78FC-D86D-93EF-A1AF6125F32B}"/>
              </a:ext>
            </a:extLst>
          </p:cNvPr>
          <p:cNvSpPr txBox="1"/>
          <p:nvPr/>
        </p:nvSpPr>
        <p:spPr>
          <a:xfrm>
            <a:off x="516835" y="1417588"/>
            <a:ext cx="745841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rgbClr val="00B05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Pre Ph.D. Course Work </a:t>
            </a:r>
            <a:br>
              <a:rPr lang="en-GB" b="1" dirty="0"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b="1" dirty="0">
                <a:ea typeface="Aptos" panose="020B0004020202020204" pitchFamily="34" charset="0"/>
                <a:cs typeface="Times New Roman" panose="02020603050405020304" pitchFamily="18" charset="0"/>
              </a:rPr>
              <a:t>(Common Compulsory Course – II)</a:t>
            </a:r>
            <a:br>
              <a:rPr lang="en-GB" b="1" dirty="0"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GB" b="1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/>
            <a:br>
              <a:rPr lang="en-GB" b="1" dirty="0"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800" b="1" dirty="0">
                <a:solidFill>
                  <a:srgbClr val="FF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Dr Sarita Pandey</a:t>
            </a:r>
            <a:br>
              <a:rPr lang="en-GB" sz="1800" b="1" dirty="0">
                <a:solidFill>
                  <a:srgbClr val="FF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800" b="1" dirty="0">
                <a:solidFill>
                  <a:srgbClr val="FF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Assistant Professor of English</a:t>
            </a:r>
            <a:br>
              <a:rPr lang="en-GB" sz="1800" b="1" dirty="0">
                <a:solidFill>
                  <a:srgbClr val="FF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800" b="1" dirty="0" err="1">
                <a:solidFill>
                  <a:srgbClr val="FF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Jananayak</a:t>
            </a:r>
            <a:r>
              <a:rPr lang="en-GB" sz="1800" b="1" dirty="0">
                <a:solidFill>
                  <a:srgbClr val="FF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 Chandrashekhar University, Ballia, U.P., India</a:t>
            </a:r>
            <a:br>
              <a:rPr lang="en-US" sz="1800" dirty="0">
                <a:solidFill>
                  <a:srgbClr val="FF0000"/>
                </a:solidFill>
              </a:rPr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79551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  <p:txBody>
          <a:bodyPr/>
          <a:lstStyle/>
          <a:p>
            <a:endParaRPr lang="en-IN"/>
          </a:p>
        </p:txBody>
      </p:sp>
      <p:sp>
        <p:nvSpPr>
          <p:cNvPr id="8" name="Text 4"/>
          <p:cNvSpPr/>
          <p:nvPr/>
        </p:nvSpPr>
        <p:spPr>
          <a:xfrm>
            <a:off x="3421838" y="117847"/>
            <a:ext cx="5524408" cy="594842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>
              <a:buNone/>
            </a:pPr>
            <a:endParaRPr lang="en-US" sz="2800" b="1" dirty="0">
              <a:solidFill>
                <a:srgbClr val="1A6847"/>
              </a:solidFill>
              <a:latin typeface="Outfit" pitchFamily="34" charset="0"/>
              <a:ea typeface="Outfit" pitchFamily="34" charset="-122"/>
              <a:cs typeface="Outfit" pitchFamily="34" charset="-120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 </a:t>
            </a:r>
          </a:p>
        </p:txBody>
      </p:sp>
      <p:sp>
        <p:nvSpPr>
          <p:cNvPr id="9" name="Text 5"/>
          <p:cNvSpPr/>
          <p:nvPr/>
        </p:nvSpPr>
        <p:spPr>
          <a:xfrm>
            <a:off x="3421838" y="784056"/>
            <a:ext cx="4571449" cy="4428024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3798618" y="1614178"/>
            <a:ext cx="4389120" cy="3266293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 algn="just">
              <a:lnSpc>
                <a:spcPts val="2000"/>
              </a:lnSpc>
              <a:buSzPct val="100000"/>
              <a:buChar char="•"/>
            </a:pPr>
            <a:endParaRPr lang="en-US" sz="1200" dirty="0"/>
          </a:p>
        </p:txBody>
      </p:sp>
      <p:sp>
        <p:nvSpPr>
          <p:cNvPr id="11" name="Text 7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>
              <a:buNone/>
            </a:pPr>
            <a:r>
              <a:rPr lang="en-US" sz="800" u="sng" dirty="0">
                <a:solidFill>
                  <a:srgbClr val="FFFFFF"/>
                </a:solidFill>
                <a:hlinkClick r:id="rId3" tooltip="Pexe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05B973-10E6-E37A-AC25-6167E8871B90}"/>
              </a:ext>
            </a:extLst>
          </p:cNvPr>
          <p:cNvSpPr txBox="1"/>
          <p:nvPr/>
        </p:nvSpPr>
        <p:spPr>
          <a:xfrm>
            <a:off x="1405201" y="227519"/>
            <a:ext cx="53530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u="sng" dirty="0">
                <a:solidFill>
                  <a:schemeClr val="accent5"/>
                </a:solidFill>
              </a:rPr>
              <a:t>Publication Ethics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B5B5DD-28F2-4311-595A-159D7C038BAA}"/>
              </a:ext>
            </a:extLst>
          </p:cNvPr>
          <p:cNvSpPr txBox="1"/>
          <p:nvPr/>
        </p:nvSpPr>
        <p:spPr>
          <a:xfrm>
            <a:off x="473725" y="712689"/>
            <a:ext cx="86702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Code of conduct that needs to be followed while publishing the scientific data and scholarly information.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278683B-D3B8-04B0-DDE7-38F1D7CFCCC9}"/>
              </a:ext>
            </a:extLst>
          </p:cNvPr>
          <p:cNvSpPr/>
          <p:nvPr/>
        </p:nvSpPr>
        <p:spPr>
          <a:xfrm>
            <a:off x="2610998" y="1614179"/>
            <a:ext cx="3095739" cy="33968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Publication has two phases</a:t>
            </a:r>
            <a:endParaRPr lang="en-IN" dirty="0"/>
          </a:p>
        </p:txBody>
      </p:sp>
      <p:sp>
        <p:nvSpPr>
          <p:cNvPr id="3" name="Arrow: Down 2">
            <a:extLst>
              <a:ext uri="{FF2B5EF4-FFF2-40B4-BE49-F238E27FC236}">
                <a16:creationId xmlns:a16="http://schemas.microsoft.com/office/drawing/2014/main" id="{D284FF1B-2094-25D7-3B56-737EAE332FCD}"/>
              </a:ext>
            </a:extLst>
          </p:cNvPr>
          <p:cNvSpPr/>
          <p:nvPr/>
        </p:nvSpPr>
        <p:spPr>
          <a:xfrm>
            <a:off x="4021157" y="1953863"/>
            <a:ext cx="45719" cy="205443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6F06831-C577-CA0E-6F33-F8A9BC8A1A6F}"/>
              </a:ext>
            </a:extLst>
          </p:cNvPr>
          <p:cNvCxnSpPr>
            <a:cxnSpLocks/>
          </p:cNvCxnSpPr>
          <p:nvPr/>
        </p:nvCxnSpPr>
        <p:spPr>
          <a:xfrm>
            <a:off x="2610998" y="2159306"/>
            <a:ext cx="30957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rrow: Down 15">
            <a:extLst>
              <a:ext uri="{FF2B5EF4-FFF2-40B4-BE49-F238E27FC236}">
                <a16:creationId xmlns:a16="http://schemas.microsoft.com/office/drawing/2014/main" id="{6C576A5F-8A42-DDE7-D030-5DFB50968F57}"/>
              </a:ext>
            </a:extLst>
          </p:cNvPr>
          <p:cNvSpPr/>
          <p:nvPr/>
        </p:nvSpPr>
        <p:spPr>
          <a:xfrm>
            <a:off x="2610998" y="2159306"/>
            <a:ext cx="45719" cy="20544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22628C84-C37A-8BDC-6469-F3E9BE99D0D8}"/>
              </a:ext>
            </a:extLst>
          </p:cNvPr>
          <p:cNvSpPr/>
          <p:nvPr/>
        </p:nvSpPr>
        <p:spPr>
          <a:xfrm>
            <a:off x="5706737" y="2159306"/>
            <a:ext cx="45719" cy="205438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883C5E-A50E-2ADC-B4F9-3D84F3F4EDE8}"/>
              </a:ext>
            </a:extLst>
          </p:cNvPr>
          <p:cNvSpPr/>
          <p:nvPr/>
        </p:nvSpPr>
        <p:spPr>
          <a:xfrm>
            <a:off x="473724" y="2364744"/>
            <a:ext cx="3789801" cy="33968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The preparation of the manuscript</a:t>
            </a:r>
            <a:endParaRPr lang="en-IN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46183F1-C3B1-90B9-3634-A75CD0DE68BA}"/>
              </a:ext>
            </a:extLst>
          </p:cNvPr>
          <p:cNvSpPr/>
          <p:nvPr/>
        </p:nvSpPr>
        <p:spPr>
          <a:xfrm>
            <a:off x="5310130" y="2364744"/>
            <a:ext cx="3360146" cy="3265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Submission of the manuscript</a:t>
            </a:r>
            <a:endParaRPr lang="en-IN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13F2F95-7F9A-A2EF-1054-B6806F653875}"/>
              </a:ext>
            </a:extLst>
          </p:cNvPr>
          <p:cNvCxnSpPr>
            <a:cxnSpLocks/>
            <a:stCxn id="18" idx="2"/>
          </p:cNvCxnSpPr>
          <p:nvPr/>
        </p:nvCxnSpPr>
        <p:spPr>
          <a:xfrm>
            <a:off x="2368625" y="2704426"/>
            <a:ext cx="374575" cy="3141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9FE361EA-FD4F-0748-BCE2-9EB59231ED94}"/>
              </a:ext>
            </a:extLst>
          </p:cNvPr>
          <p:cNvSpPr/>
          <p:nvPr/>
        </p:nvSpPr>
        <p:spPr>
          <a:xfrm>
            <a:off x="1590973" y="3025117"/>
            <a:ext cx="2131487" cy="53637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Researchers</a:t>
            </a:r>
            <a:endParaRPr lang="en-IN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67040AA-1F15-0045-D028-088A5ECFB6DA}"/>
              </a:ext>
            </a:extLst>
          </p:cNvPr>
          <p:cNvCxnSpPr>
            <a:cxnSpLocks/>
            <a:stCxn id="19" idx="2"/>
          </p:cNvCxnSpPr>
          <p:nvPr/>
        </p:nvCxnSpPr>
        <p:spPr>
          <a:xfrm flipH="1">
            <a:off x="5819658" y="2691268"/>
            <a:ext cx="1170545" cy="3273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>
            <a:extLst>
              <a:ext uri="{FF2B5EF4-FFF2-40B4-BE49-F238E27FC236}">
                <a16:creationId xmlns:a16="http://schemas.microsoft.com/office/drawing/2014/main" id="{680D8A26-C683-1AA1-7A7E-ACFE317064DE}"/>
              </a:ext>
            </a:extLst>
          </p:cNvPr>
          <p:cNvSpPr/>
          <p:nvPr/>
        </p:nvSpPr>
        <p:spPr>
          <a:xfrm>
            <a:off x="4413080" y="3044108"/>
            <a:ext cx="3342786" cy="53637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Publishing work by different journals</a:t>
            </a:r>
            <a:endParaRPr lang="en-IN" dirty="0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46DE8BF-FF72-991D-D82C-EA0DC843209C}"/>
              </a:ext>
            </a:extLst>
          </p:cNvPr>
          <p:cNvCxnSpPr/>
          <p:nvPr/>
        </p:nvCxnSpPr>
        <p:spPr>
          <a:xfrm flipH="1">
            <a:off x="5144877" y="3580482"/>
            <a:ext cx="607579" cy="209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B6FDB7A-8C7E-586A-0622-4F44FBAAB0B2}"/>
              </a:ext>
            </a:extLst>
          </p:cNvPr>
          <p:cNvCxnSpPr/>
          <p:nvPr/>
        </p:nvCxnSpPr>
        <p:spPr>
          <a:xfrm>
            <a:off x="5904483" y="3547189"/>
            <a:ext cx="683044" cy="209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672A35CF-0FB6-A086-47AE-6EBE85C72F40}"/>
              </a:ext>
            </a:extLst>
          </p:cNvPr>
          <p:cNvSpPr/>
          <p:nvPr/>
        </p:nvSpPr>
        <p:spPr>
          <a:xfrm>
            <a:off x="2271125" y="3789802"/>
            <a:ext cx="3039005" cy="53637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Peer review is organized by the journal editor</a:t>
            </a:r>
            <a:endParaRPr lang="en-IN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6FB0699-D486-B8B4-806D-0BE355529ED4}"/>
              </a:ext>
            </a:extLst>
          </p:cNvPr>
          <p:cNvSpPr/>
          <p:nvPr/>
        </p:nvSpPr>
        <p:spPr>
          <a:xfrm>
            <a:off x="5469601" y="3789802"/>
            <a:ext cx="3476645" cy="56964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Production process is controlled by the publisher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73181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  <p:txBody>
          <a:bodyPr/>
          <a:lstStyle/>
          <a:p>
            <a:endParaRPr lang="en-IN"/>
          </a:p>
        </p:txBody>
      </p:sp>
      <p:sp>
        <p:nvSpPr>
          <p:cNvPr id="8" name="Text 4"/>
          <p:cNvSpPr/>
          <p:nvPr/>
        </p:nvSpPr>
        <p:spPr>
          <a:xfrm>
            <a:off x="3421838" y="117847"/>
            <a:ext cx="5524408" cy="594842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>
              <a:buNone/>
            </a:pPr>
            <a:endParaRPr lang="en-US" sz="2800" b="1" dirty="0">
              <a:solidFill>
                <a:srgbClr val="1A6847"/>
              </a:solidFill>
              <a:latin typeface="Outfit" pitchFamily="34" charset="0"/>
              <a:ea typeface="Outfit" pitchFamily="34" charset="-122"/>
              <a:cs typeface="Outfit" pitchFamily="34" charset="-120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 </a:t>
            </a:r>
          </a:p>
        </p:txBody>
      </p:sp>
      <p:sp>
        <p:nvSpPr>
          <p:cNvPr id="9" name="Text 5"/>
          <p:cNvSpPr/>
          <p:nvPr/>
        </p:nvSpPr>
        <p:spPr>
          <a:xfrm>
            <a:off x="3421838" y="784056"/>
            <a:ext cx="4571449" cy="4428024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3798618" y="1614178"/>
            <a:ext cx="4389120" cy="3266293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 algn="just">
              <a:lnSpc>
                <a:spcPts val="2000"/>
              </a:lnSpc>
              <a:buSzPct val="100000"/>
              <a:buChar char="•"/>
            </a:pPr>
            <a:endParaRPr lang="en-US" sz="1200" dirty="0"/>
          </a:p>
        </p:txBody>
      </p:sp>
      <p:sp>
        <p:nvSpPr>
          <p:cNvPr id="11" name="Text 7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>
              <a:buNone/>
            </a:pPr>
            <a:r>
              <a:rPr lang="en-US" sz="800" u="sng" dirty="0">
                <a:solidFill>
                  <a:srgbClr val="FFFFFF"/>
                </a:solidFill>
                <a:hlinkClick r:id="rId3" tooltip="Pexe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B5B5DD-28F2-4311-595A-159D7C038BAA}"/>
              </a:ext>
            </a:extLst>
          </p:cNvPr>
          <p:cNvSpPr txBox="1"/>
          <p:nvPr/>
        </p:nvSpPr>
        <p:spPr>
          <a:xfrm>
            <a:off x="473725" y="712689"/>
            <a:ext cx="867027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u="sng" dirty="0">
                <a:solidFill>
                  <a:srgbClr val="FF0000"/>
                </a:solidFill>
              </a:rPr>
              <a:t>Importance of publication ethics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Built trust in public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Ensure scientific progress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Enhance institution and research reputation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Open doors to collaboration and funding body interest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Promotion of ethical practices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Societal and industrial recognition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FF0000"/>
                </a:solidFill>
              </a:rPr>
              <a:t>Violation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Plagiarism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Fabrication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Falsification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Inappropriate authorship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19080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  <p:txBody>
          <a:bodyPr/>
          <a:lstStyle/>
          <a:p>
            <a:endParaRPr lang="en-IN"/>
          </a:p>
        </p:txBody>
      </p:sp>
      <p:sp>
        <p:nvSpPr>
          <p:cNvPr id="8" name="Text 4"/>
          <p:cNvSpPr/>
          <p:nvPr/>
        </p:nvSpPr>
        <p:spPr>
          <a:xfrm>
            <a:off x="3421838" y="117847"/>
            <a:ext cx="5524408" cy="594842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>
              <a:buNone/>
            </a:pPr>
            <a:endParaRPr lang="en-US" sz="2800" b="1" dirty="0">
              <a:solidFill>
                <a:srgbClr val="1A6847"/>
              </a:solidFill>
              <a:latin typeface="Outfit" pitchFamily="34" charset="0"/>
              <a:ea typeface="Outfit" pitchFamily="34" charset="-122"/>
              <a:cs typeface="Outfit" pitchFamily="34" charset="-120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 </a:t>
            </a:r>
          </a:p>
        </p:txBody>
      </p:sp>
      <p:sp>
        <p:nvSpPr>
          <p:cNvPr id="9" name="Text 5"/>
          <p:cNvSpPr/>
          <p:nvPr/>
        </p:nvSpPr>
        <p:spPr>
          <a:xfrm>
            <a:off x="3421838" y="784056"/>
            <a:ext cx="4571449" cy="4428024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3798618" y="1614178"/>
            <a:ext cx="4389120" cy="3266293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 algn="just">
              <a:lnSpc>
                <a:spcPts val="2000"/>
              </a:lnSpc>
              <a:buSzPct val="100000"/>
              <a:buChar char="•"/>
            </a:pPr>
            <a:endParaRPr lang="en-US" sz="1200" dirty="0"/>
          </a:p>
        </p:txBody>
      </p:sp>
      <p:sp>
        <p:nvSpPr>
          <p:cNvPr id="11" name="Text 7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>
              <a:buNone/>
            </a:pPr>
            <a:r>
              <a:rPr lang="en-US" sz="800" u="sng" dirty="0">
                <a:solidFill>
                  <a:srgbClr val="FFFFFF"/>
                </a:solidFill>
                <a:hlinkClick r:id="rId3" tooltip="Pexe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B5B5DD-28F2-4311-595A-159D7C038BAA}"/>
              </a:ext>
            </a:extLst>
          </p:cNvPr>
          <p:cNvSpPr txBox="1"/>
          <p:nvPr/>
        </p:nvSpPr>
        <p:spPr>
          <a:xfrm>
            <a:off x="451691" y="-108323"/>
            <a:ext cx="8670275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FF0000"/>
                </a:solidFill>
              </a:rPr>
              <a:t>Violation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Duplicate submission/multiple submission (with minor changes)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Overlapping publication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Salami publication-slicing data from a large study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Committee on publication ethics (COPE): international organization OR charitable registered company (UK, 2007) promotes integrity in research and publication practices. Its income is derived exclusively from membership subscription fees from its members- Journals editors, publishers and others affiliated with publishing. 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How it handle complaints?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Confidentiality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Consultation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Investigation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Resolution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18177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  <p:txBody>
          <a:bodyPr/>
          <a:lstStyle/>
          <a:p>
            <a:endParaRPr lang="en-IN"/>
          </a:p>
        </p:txBody>
      </p:sp>
      <p:sp>
        <p:nvSpPr>
          <p:cNvPr id="8" name="Text 4"/>
          <p:cNvSpPr/>
          <p:nvPr/>
        </p:nvSpPr>
        <p:spPr>
          <a:xfrm>
            <a:off x="3421838" y="117847"/>
            <a:ext cx="5524408" cy="594842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>
              <a:buNone/>
            </a:pPr>
            <a:endParaRPr lang="en-US" sz="2800" b="1" dirty="0">
              <a:solidFill>
                <a:srgbClr val="1A6847"/>
              </a:solidFill>
              <a:latin typeface="Outfit" pitchFamily="34" charset="0"/>
              <a:ea typeface="Outfit" pitchFamily="34" charset="-122"/>
              <a:cs typeface="Outfit" pitchFamily="34" charset="-120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 </a:t>
            </a:r>
          </a:p>
        </p:txBody>
      </p:sp>
      <p:sp>
        <p:nvSpPr>
          <p:cNvPr id="9" name="Text 5"/>
          <p:cNvSpPr/>
          <p:nvPr/>
        </p:nvSpPr>
        <p:spPr>
          <a:xfrm>
            <a:off x="3421838" y="784056"/>
            <a:ext cx="4571449" cy="4428024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3798618" y="1614178"/>
            <a:ext cx="4389120" cy="3266293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 algn="just">
              <a:lnSpc>
                <a:spcPts val="2000"/>
              </a:lnSpc>
              <a:buSzPct val="100000"/>
              <a:buChar char="•"/>
            </a:pPr>
            <a:endParaRPr lang="en-US" sz="1200" dirty="0"/>
          </a:p>
        </p:txBody>
      </p:sp>
      <p:sp>
        <p:nvSpPr>
          <p:cNvPr id="11" name="Text 7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>
              <a:buNone/>
            </a:pPr>
            <a:r>
              <a:rPr lang="en-US" sz="800" u="sng" dirty="0">
                <a:solidFill>
                  <a:srgbClr val="FFFFFF"/>
                </a:solidFill>
                <a:hlinkClick r:id="rId3" tooltip="Pexe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B5B5DD-28F2-4311-595A-159D7C038BAA}"/>
              </a:ext>
            </a:extLst>
          </p:cNvPr>
          <p:cNvSpPr txBox="1"/>
          <p:nvPr/>
        </p:nvSpPr>
        <p:spPr>
          <a:xfrm>
            <a:off x="451691" y="-108323"/>
            <a:ext cx="8670275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FF0000"/>
                </a:solidFill>
              </a:rPr>
              <a:t>COPE’S ROLE IN PROMOTING the quality and integrity of academic research and publications.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Providing guidance and resources on ethical publishing practices, including guidelines on publication ethics, case studies, and e-learning courses.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Supporting peer review to ensure that research is of high quality and meets ethical standards.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Promoting transparency and accountability by encouraging journals and publishers to adopt clear policies on data sharing, authorship, conflicts of interest and other ethical issues.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Encouraging collaboration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Advocating for ethical standards in academic publishing by engaging with policymakers, funders, and other stakeholders to promote best practices and raise awareness of ethical issues.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66840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  <p:txBody>
          <a:bodyPr/>
          <a:lstStyle/>
          <a:p>
            <a:endParaRPr lang="en-IN"/>
          </a:p>
        </p:txBody>
      </p:sp>
      <p:sp>
        <p:nvSpPr>
          <p:cNvPr id="8" name="Text 4"/>
          <p:cNvSpPr/>
          <p:nvPr/>
        </p:nvSpPr>
        <p:spPr>
          <a:xfrm>
            <a:off x="3421838" y="117847"/>
            <a:ext cx="5524408" cy="594842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>
              <a:buNone/>
            </a:pPr>
            <a:endParaRPr lang="en-US" sz="2800" b="1" dirty="0">
              <a:solidFill>
                <a:srgbClr val="1A6847"/>
              </a:solidFill>
              <a:latin typeface="Outfit" pitchFamily="34" charset="0"/>
              <a:ea typeface="Outfit" pitchFamily="34" charset="-122"/>
              <a:cs typeface="Outfit" pitchFamily="34" charset="-120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 </a:t>
            </a:r>
          </a:p>
        </p:txBody>
      </p:sp>
      <p:sp>
        <p:nvSpPr>
          <p:cNvPr id="9" name="Text 5"/>
          <p:cNvSpPr/>
          <p:nvPr/>
        </p:nvSpPr>
        <p:spPr>
          <a:xfrm>
            <a:off x="3421838" y="784056"/>
            <a:ext cx="4571449" cy="4428024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3798618" y="1614178"/>
            <a:ext cx="4389120" cy="3266293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 algn="just">
              <a:lnSpc>
                <a:spcPts val="2000"/>
              </a:lnSpc>
              <a:buSzPct val="100000"/>
              <a:buChar char="•"/>
            </a:pPr>
            <a:endParaRPr lang="en-US" sz="1200" dirty="0"/>
          </a:p>
        </p:txBody>
      </p:sp>
      <p:sp>
        <p:nvSpPr>
          <p:cNvPr id="11" name="Text 7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>
              <a:buNone/>
            </a:pPr>
            <a:r>
              <a:rPr lang="en-US" sz="800" u="sng" dirty="0">
                <a:solidFill>
                  <a:srgbClr val="FFFFFF"/>
                </a:solidFill>
                <a:hlinkClick r:id="rId3" tooltip="Pexe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B5B5DD-28F2-4311-595A-159D7C038BAA}"/>
              </a:ext>
            </a:extLst>
          </p:cNvPr>
          <p:cNvSpPr txBox="1"/>
          <p:nvPr/>
        </p:nvSpPr>
        <p:spPr>
          <a:xfrm>
            <a:off x="320040" y="425207"/>
            <a:ext cx="8670275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sz="1800" dirty="0">
                <a:solidFill>
                  <a:srgbClr val="FF0000"/>
                </a:solidFill>
              </a:rPr>
              <a:t>Predatory/fraudulent/deceptive/pseudo- Journals</a:t>
            </a:r>
          </a:p>
          <a:p>
            <a:endParaRPr lang="en-US" sz="18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Predatory journals and publishers are entities that prioritize self-interest at the expense of scholarship and are characterized by false or misleading information, deviation from best editorial and publication practices, a lack of transparency, and/or the use of aggressive.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Profit making business</a:t>
            </a:r>
            <a:r>
              <a:rPr lang="en-US" dirty="0"/>
              <a:t> of bogus journals.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They actively asks for manuscripts.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No peer review system, editorial board, often worthless papers,</a:t>
            </a:r>
            <a:r>
              <a:rPr lang="en-US" dirty="0"/>
              <a:t> often huge publication charges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31120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  <p:txBody>
          <a:bodyPr/>
          <a:lstStyle/>
          <a:p>
            <a:endParaRPr lang="en-IN"/>
          </a:p>
        </p:txBody>
      </p:sp>
      <p:sp>
        <p:nvSpPr>
          <p:cNvPr id="8" name="Text 4"/>
          <p:cNvSpPr/>
          <p:nvPr/>
        </p:nvSpPr>
        <p:spPr>
          <a:xfrm>
            <a:off x="3421838" y="117847"/>
            <a:ext cx="5524408" cy="594842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>
              <a:buNone/>
            </a:pPr>
            <a:endParaRPr lang="en-US" sz="2800" b="1" dirty="0">
              <a:solidFill>
                <a:srgbClr val="1A6847"/>
              </a:solidFill>
              <a:latin typeface="Outfit" pitchFamily="34" charset="0"/>
              <a:ea typeface="Outfit" pitchFamily="34" charset="-122"/>
              <a:cs typeface="Outfit" pitchFamily="34" charset="-120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 </a:t>
            </a:r>
          </a:p>
        </p:txBody>
      </p:sp>
      <p:sp>
        <p:nvSpPr>
          <p:cNvPr id="9" name="Text 5"/>
          <p:cNvSpPr/>
          <p:nvPr/>
        </p:nvSpPr>
        <p:spPr>
          <a:xfrm>
            <a:off x="3421838" y="784056"/>
            <a:ext cx="4571449" cy="4428024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3798618" y="1614178"/>
            <a:ext cx="4389120" cy="3266293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 algn="just">
              <a:lnSpc>
                <a:spcPts val="2000"/>
              </a:lnSpc>
              <a:buSzPct val="100000"/>
              <a:buChar char="•"/>
            </a:pPr>
            <a:endParaRPr lang="en-US" sz="1200" dirty="0"/>
          </a:p>
        </p:txBody>
      </p:sp>
      <p:sp>
        <p:nvSpPr>
          <p:cNvPr id="11" name="Text 7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>
              <a:buNone/>
            </a:pPr>
            <a:r>
              <a:rPr lang="en-US" sz="800" u="sng" dirty="0">
                <a:solidFill>
                  <a:srgbClr val="FFFFFF"/>
                </a:solidFill>
                <a:hlinkClick r:id="rId3" tooltip="Pexe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B5B5DD-28F2-4311-595A-159D7C038BAA}"/>
              </a:ext>
            </a:extLst>
          </p:cNvPr>
          <p:cNvSpPr txBox="1"/>
          <p:nvPr/>
        </p:nvSpPr>
        <p:spPr>
          <a:xfrm>
            <a:off x="320040" y="102379"/>
            <a:ext cx="867027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FF0000"/>
                </a:solidFill>
              </a:rPr>
              <a:t>How to find out?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u="sng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 single individual is identified as specific journal’s editor with no formal editorial/review board or the same editorial board for more than one journals.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editorial board do not have academic expertise.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Provides insufficient information, hides author’s fees, no proper indexing, The name of journal is unrelated with the journal’s motive.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Poorly maintained websites, dead links, misspellings, grammatical errors, unauthorized use of licensed images.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Republish already published papers.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818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  <p:txBody>
          <a:bodyPr/>
          <a:lstStyle/>
          <a:p>
            <a:endParaRPr lang="en-IN"/>
          </a:p>
        </p:txBody>
      </p:sp>
      <p:sp>
        <p:nvSpPr>
          <p:cNvPr id="8" name="Text 4"/>
          <p:cNvSpPr/>
          <p:nvPr/>
        </p:nvSpPr>
        <p:spPr>
          <a:xfrm>
            <a:off x="3421838" y="117847"/>
            <a:ext cx="5524408" cy="594842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>
              <a:buNone/>
            </a:pPr>
            <a:endParaRPr lang="en-US" sz="2800" b="1" dirty="0">
              <a:solidFill>
                <a:srgbClr val="1A6847"/>
              </a:solidFill>
              <a:latin typeface="Outfit" pitchFamily="34" charset="0"/>
              <a:ea typeface="Outfit" pitchFamily="34" charset="-122"/>
              <a:cs typeface="Outfit" pitchFamily="34" charset="-120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 </a:t>
            </a:r>
          </a:p>
        </p:txBody>
      </p:sp>
      <p:sp>
        <p:nvSpPr>
          <p:cNvPr id="9" name="Text 5"/>
          <p:cNvSpPr/>
          <p:nvPr/>
        </p:nvSpPr>
        <p:spPr>
          <a:xfrm>
            <a:off x="3421838" y="784056"/>
            <a:ext cx="4571449" cy="4428024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3798618" y="1614178"/>
            <a:ext cx="4389120" cy="3266293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 algn="just">
              <a:lnSpc>
                <a:spcPts val="2000"/>
              </a:lnSpc>
              <a:buSzPct val="100000"/>
              <a:buChar char="•"/>
            </a:pPr>
            <a:endParaRPr lang="en-US" sz="1200" dirty="0"/>
          </a:p>
        </p:txBody>
      </p:sp>
      <p:sp>
        <p:nvSpPr>
          <p:cNvPr id="11" name="Text 7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>
              <a:buNone/>
            </a:pPr>
            <a:r>
              <a:rPr lang="en-US" sz="800" u="sng" dirty="0">
                <a:solidFill>
                  <a:srgbClr val="FFFFFF"/>
                </a:solidFill>
                <a:hlinkClick r:id="rId3" tooltip="Pexe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B5B5DD-28F2-4311-595A-159D7C038BAA}"/>
              </a:ext>
            </a:extLst>
          </p:cNvPr>
          <p:cNvSpPr txBox="1"/>
          <p:nvPr/>
        </p:nvSpPr>
        <p:spPr>
          <a:xfrm>
            <a:off x="320040" y="102379"/>
            <a:ext cx="8670275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FF0000"/>
                </a:solidFill>
              </a:rPr>
              <a:t>How to find out?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u="sng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 boastful language claiming to be a ‘leading publisher’.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Provide minimal or no copyediting or proofreading of submissions.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Publishes journals that are excessively broad or combine two or more fields in order to attract more articles and gain more venue from author fees.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Low impact factor.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Guarantee the publication.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 No retraction policy, no COPE guidelines. </a:t>
            </a:r>
          </a:p>
        </p:txBody>
      </p:sp>
    </p:spTree>
    <p:extLst>
      <p:ext uri="{BB962C8B-B14F-4D97-AF65-F5344CB8AC3E}">
        <p14:creationId xmlns:p14="http://schemas.microsoft.com/office/powerpoint/2010/main" val="282094513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35327</TotalTime>
  <Words>587</Words>
  <Application>Microsoft Office PowerPoint</Application>
  <PresentationFormat>On-screen Show (16:9)</PresentationFormat>
  <Paragraphs>121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Aptos</vt:lpstr>
      <vt:lpstr>Arial</vt:lpstr>
      <vt:lpstr>Outfit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sarita dubey</cp:lastModifiedBy>
  <cp:revision>50</cp:revision>
  <dcterms:created xsi:type="dcterms:W3CDTF">2024-09-06T08:15:17Z</dcterms:created>
  <dcterms:modified xsi:type="dcterms:W3CDTF">2024-10-22T08:46:05Z</dcterms:modified>
</cp:coreProperties>
</file>